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38" r:id="rId3"/>
    <p:sldId id="337" r:id="rId4"/>
    <p:sldId id="375" r:id="rId5"/>
    <p:sldId id="341" r:id="rId6"/>
    <p:sldId id="342" r:id="rId7"/>
    <p:sldId id="343" r:id="rId8"/>
    <p:sldId id="344" r:id="rId9"/>
    <p:sldId id="346" r:id="rId10"/>
    <p:sldId id="347" r:id="rId11"/>
    <p:sldId id="358" r:id="rId12"/>
    <p:sldId id="348" r:id="rId13"/>
    <p:sldId id="352" r:id="rId14"/>
    <p:sldId id="372" r:id="rId15"/>
    <p:sldId id="359" r:id="rId16"/>
    <p:sldId id="349" r:id="rId17"/>
    <p:sldId id="353" r:id="rId18"/>
    <p:sldId id="357" r:id="rId19"/>
    <p:sldId id="361" r:id="rId20"/>
    <p:sldId id="350" r:id="rId21"/>
    <p:sldId id="374" r:id="rId22"/>
    <p:sldId id="355" r:id="rId23"/>
    <p:sldId id="3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98" autoAdjust="0"/>
  </p:normalViewPr>
  <p:slideViewPr>
    <p:cSldViewPr snapToGrid="0">
      <p:cViewPr varScale="1">
        <p:scale>
          <a:sx n="62" d="100"/>
          <a:sy n="62" d="100"/>
        </p:scale>
        <p:origin x="102" y="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46B18-7B90-4EBB-9C85-93F76A6BCBCD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F75B2-044D-4C5D-B142-57CFB467587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6308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0741-165B-44AD-96EE-F9A62D48C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6AF1E-67C4-4FD4-869B-43976BF1C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4441D-B92D-486F-8C81-E138E873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3D72-46D2-4CE4-AB56-6A2405AF9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C5C93-C0D0-4F6D-9C73-C787D450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3908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A79D-4A33-4601-B6ED-0DB5DF5B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4D513-4822-437B-998E-8E153BB70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897EC-96DF-4EDD-A0D3-33B80564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91215-80B8-4E63-8308-C06615C6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9E7EE-4A3F-485C-B556-6048B868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0261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EB644-A643-4F9C-BBC5-FD26BA5366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194A4-31E5-45CD-BF6E-B0944AF6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7D042-8CC0-493B-A4C4-D0F4D1BE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522E6-5016-4377-BF23-6613AFBB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F1BB9-F897-40BE-AD93-CA872FDC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002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0199-4E63-415D-A820-E34A4C83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74474-EA38-454A-ACE8-71BFF4803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24DB0-A57D-426F-B0CF-CB68C0C4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E7316-2698-4DC9-BD37-EAD88252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E76F1-CB3C-41FB-BFB1-99953C55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4620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104B5-C257-476E-96CC-661704CE8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7F5DB-3C79-4C45-BF51-7AAD16673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6C7C6-69EF-475D-9108-5A812C36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C245D-A1F2-4C33-936F-F84A6CA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C7166-625B-4085-A445-68DAE3B2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0596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545E-3ED9-41E7-B083-7C4F4F6C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E7F5-9988-418E-BA7D-51E52FF87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D1CF7-9F9A-40D6-A59A-C3BDCF4FF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12DE8-41EF-4572-9A18-E18A4F99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ED27C-3481-41B9-8841-0A46ACDE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1BDA5-1707-4686-A123-2882725A0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6750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4AC4-D622-4EE1-A102-AF986D1B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4FCAA-0A6B-4F03-9C3C-6E093C3D2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A4F90-53A0-4F3B-B3B6-578DCC6EB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8E477-2249-4FD9-AA3D-2EFBE8AB6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EF531-FCC2-4C87-BEDC-9B595525F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93849B-A2CB-4444-97A9-9F619DBEB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B9ED70-662F-4FBB-BD90-41A34E6F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CFF0B-BBC9-47C1-AB3F-8118245D6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5128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E221-78D9-45AF-8AC2-B3ACC8B6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44A22-9FA9-479C-9412-F3DDD144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3A676-2A2D-4D8F-91F0-A9AE2BDF0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8134F-D40A-4331-8444-ACD0E948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8152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03CE0-2C42-4DE6-A445-72F2B9B65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639CE-E6E3-4D30-AD8D-1FC1125D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083BB-C0CB-4569-80F7-A4D6FD5A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446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C529-BABA-4B5A-A57C-4BD3706A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1E3B6-B5FD-40BC-8648-025F020BE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9E9E1-2907-4D35-BA24-FD8EDFB4C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2A63B-D483-4A38-AA15-990F87AD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B55C0-4946-49D0-8A40-62816EE8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56759-7058-4253-8B5D-5BA91406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5639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9885-66E3-4A2A-BC14-BEC97005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4A9C6-206C-4B2A-9522-AD8EC2186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AA40-C476-47E3-A93D-AA569ED70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428AA-69F6-45B0-A11E-1B4884A9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298C3-AFBC-4989-957D-C78C1323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E6F07-49B4-4BFC-B359-95F3FAB2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81241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285A4-F29F-4454-BA5B-51D4A19E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74C3A-C359-4A30-A4BF-0182F26B4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AF77-DA44-4D7B-8701-4A3178A46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C4D0B-1661-4410-96EB-B0314E4795BB}" type="datetimeFigureOut">
              <a:rPr lang="en-MY" smtClean="0"/>
              <a:t>8/9/2021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B3560-078C-4A78-A80B-40E83D50B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5DBE1-C6FE-4243-89F2-DD1F071C0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1660F-AD87-44B3-A824-667025F2A8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599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components-and-api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drawer-based-navig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vigation.org/docs/drawer-based-navig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reactnative.dev/docs/components-and-apis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nativeelements.com/" TargetMode="External"/><Relationship Id="rId5" Type="http://schemas.openxmlformats.org/officeDocument/2006/relationships/hyperlink" Target="https://reactnative.directory/" TargetMode="External"/><Relationship Id="rId4" Type="http://schemas.openxmlformats.org/officeDocument/2006/relationships/hyperlink" Target="https://github.com/react-native-community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react-native-camer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act-native-community" TargetMode="External"/><Relationship Id="rId5" Type="http://schemas.openxmlformats.org/officeDocument/2006/relationships/hyperlink" Target="https://www.npmjs.com/package/react-native-location" TargetMode="External"/><Relationship Id="rId4" Type="http://schemas.openxmlformats.org/officeDocument/2006/relationships/hyperlink" Target="https://www.npmjs.com/package/react-native-ble-pl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-native-communi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8C41-6704-4B76-B650-8298D9D42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41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MY" b="1" dirty="0"/>
              <a:t>Short Course Material</a:t>
            </a:r>
            <a:br>
              <a:rPr lang="en-MY" dirty="0"/>
            </a:b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0C570-A220-4B41-BAEE-8739481CB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611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Introduction to Full-Stack JavaScript Framework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AF7DB-AB50-4F06-B7DE-8D981B2F41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29600" y="3182620"/>
            <a:ext cx="3962400" cy="36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6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- Components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10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5C3AF-AB13-412A-9F84-EDE00F3A1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76659"/>
          </a:xfrm>
        </p:spPr>
        <p:txBody>
          <a:bodyPr>
            <a:normAutofit/>
          </a:bodyPr>
          <a:lstStyle/>
          <a:p>
            <a:r>
              <a:rPr lang="en-US" sz="3200" dirty="0"/>
              <a:t>&lt;View&gt; - Basic React Native container</a:t>
            </a:r>
          </a:p>
          <a:p>
            <a:r>
              <a:rPr lang="en-US" sz="3200" dirty="0"/>
              <a:t>&lt;Text&gt; - Basic React Native text view</a:t>
            </a:r>
          </a:p>
          <a:p>
            <a:r>
              <a:rPr lang="en-US" sz="3200" dirty="0"/>
              <a:t>&lt;</a:t>
            </a:r>
            <a:r>
              <a:rPr lang="en-US" sz="3200" dirty="0" err="1"/>
              <a:t>FlatList</a:t>
            </a:r>
            <a:r>
              <a:rPr lang="en-US" sz="3200" dirty="0"/>
              <a:t>&gt;</a:t>
            </a:r>
            <a:r>
              <a:rPr lang="en-MY" sz="3200" dirty="0"/>
              <a:t> - Generate List View</a:t>
            </a:r>
          </a:p>
          <a:p>
            <a:r>
              <a:rPr lang="en-US" sz="3200" dirty="0"/>
              <a:t>&lt;</a:t>
            </a:r>
            <a:r>
              <a:rPr lang="en-US" sz="3200" dirty="0" err="1"/>
              <a:t>VirtualizedList</a:t>
            </a:r>
            <a:r>
              <a:rPr lang="en-US" sz="3200" dirty="0"/>
              <a:t>&gt; - List view with lazy loading support</a:t>
            </a:r>
            <a:endParaRPr lang="en-MY" sz="3200" dirty="0"/>
          </a:p>
          <a:p>
            <a:r>
              <a:rPr lang="en-US" sz="3200" dirty="0"/>
              <a:t>&lt;Text</a:t>
            </a:r>
            <a:r>
              <a:rPr lang="en-MY" sz="3200" dirty="0"/>
              <a:t>Input&gt; - User Input</a:t>
            </a:r>
          </a:p>
          <a:p>
            <a:r>
              <a:rPr lang="en-US" sz="3200" dirty="0"/>
              <a:t>&lt;</a:t>
            </a:r>
            <a:r>
              <a:rPr lang="en-MY" sz="3200" dirty="0"/>
              <a:t>Modal&gt; - Popup modal dialog</a:t>
            </a:r>
          </a:p>
          <a:p>
            <a:r>
              <a:rPr lang="en-US" sz="3200" dirty="0" err="1"/>
              <a:t>etc</a:t>
            </a:r>
            <a:r>
              <a:rPr lang="en-US" sz="3200" dirty="0"/>
              <a:t>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2EDC60-C7F1-48B1-B5EA-7B60801F0D1C}"/>
              </a:ext>
            </a:extLst>
          </p:cNvPr>
          <p:cNvSpPr/>
          <p:nvPr/>
        </p:nvSpPr>
        <p:spPr>
          <a:xfrm>
            <a:off x="1102895" y="5987017"/>
            <a:ext cx="569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hlinkClick r:id="rId3"/>
              </a:rPr>
              <a:t>https://reactnative.dev/docs/components-and-apis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6582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- Navigation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11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901E5-F621-481C-81BC-1C812E82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8613" cy="4351338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MY" dirty="0"/>
              <a:t>ab navigator provides tab-based 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MY" dirty="0"/>
          </a:p>
          <a:p>
            <a:r>
              <a:rPr lang="en-US" dirty="0"/>
              <a:t>O</a:t>
            </a:r>
            <a:r>
              <a:rPr lang="en-MY" dirty="0" err="1"/>
              <a:t>ther</a:t>
            </a:r>
            <a:r>
              <a:rPr lang="en-MY" dirty="0"/>
              <a:t> navigation components can be found: </a:t>
            </a:r>
            <a:r>
              <a:rPr lang="en-MY" dirty="0">
                <a:hlinkClick r:id="rId3"/>
              </a:rPr>
              <a:t>https://reactnavigation.org/docs/drawer-based-navigation</a:t>
            </a:r>
            <a:endParaRPr lang="en-MY" dirty="0"/>
          </a:p>
          <a:p>
            <a:endParaRPr lang="en-US" dirty="0"/>
          </a:p>
          <a:p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B3731-BC43-4DAC-9888-A2B0537B3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2686050"/>
            <a:ext cx="3962400" cy="148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F3F85D-FF91-407D-8B45-57C580D3BF28}"/>
              </a:ext>
            </a:extLst>
          </p:cNvPr>
          <p:cNvSpPr/>
          <p:nvPr/>
        </p:nvSpPr>
        <p:spPr>
          <a:xfrm>
            <a:off x="2313141" y="3244334"/>
            <a:ext cx="4018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npm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MY" dirty="0"/>
              <a:t>@react-navigation/bottom-tabs</a:t>
            </a:r>
          </a:p>
        </p:txBody>
      </p:sp>
    </p:spTree>
    <p:extLst>
      <p:ext uri="{BB962C8B-B14F-4D97-AF65-F5344CB8AC3E}">
        <p14:creationId xmlns:p14="http://schemas.microsoft.com/office/powerpoint/2010/main" val="360122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- Navigation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12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901E5-F621-481C-81BC-1C812E82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8613" cy="4351338"/>
          </a:xfrm>
        </p:spPr>
        <p:txBody>
          <a:bodyPr/>
          <a:lstStyle/>
          <a:p>
            <a:r>
              <a:rPr lang="en-MY" dirty="0"/>
              <a:t>Stack navigator provides methods for your app to transition between screens and manage navigation history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MY" dirty="0"/>
          </a:p>
          <a:p>
            <a:r>
              <a:rPr lang="en-US" dirty="0"/>
              <a:t>O</a:t>
            </a:r>
            <a:r>
              <a:rPr lang="en-MY" dirty="0" err="1"/>
              <a:t>ther</a:t>
            </a:r>
            <a:r>
              <a:rPr lang="en-MY" dirty="0"/>
              <a:t> navigation components can be found: </a:t>
            </a:r>
            <a:r>
              <a:rPr lang="en-MY" dirty="0">
                <a:hlinkClick r:id="rId3"/>
              </a:rPr>
              <a:t>https://reactnavigation.org/docs/drawer-based-navigation</a:t>
            </a:r>
            <a:endParaRPr lang="en-MY" dirty="0"/>
          </a:p>
          <a:p>
            <a:endParaRPr lang="en-US" dirty="0"/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6CAD9-737E-453A-8A48-B6452BA89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17" y="1690493"/>
            <a:ext cx="2640988" cy="4110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606DB0-39D0-49F7-BF8F-56C272FA490D}"/>
              </a:ext>
            </a:extLst>
          </p:cNvPr>
          <p:cNvSpPr/>
          <p:nvPr/>
        </p:nvSpPr>
        <p:spPr>
          <a:xfrm>
            <a:off x="2374009" y="3560845"/>
            <a:ext cx="3896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npm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 @react-navigation/stack</a:t>
            </a:r>
            <a:endParaRPr lang="en-MY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46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– Navigation Router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13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901E5-F621-481C-81BC-1C812E82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`navigation` props used for routing</a:t>
            </a:r>
          </a:p>
          <a:p>
            <a:r>
              <a:rPr lang="en-US" dirty="0"/>
              <a:t>Can be used to pass additional data</a:t>
            </a:r>
            <a:endParaRPr lang="en-MY" dirty="0"/>
          </a:p>
          <a:p>
            <a:endParaRPr lang="en-US" dirty="0"/>
          </a:p>
          <a:p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60E7B2-5541-4EF2-AF18-0C6F10FF9BFB}"/>
              </a:ext>
            </a:extLst>
          </p:cNvPr>
          <p:cNvSpPr/>
          <p:nvPr/>
        </p:nvSpPr>
        <p:spPr>
          <a:xfrm>
            <a:off x="980768" y="3882298"/>
            <a:ext cx="10373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endParaRPr lang="en-MY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MY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"Details"</a:t>
            </a:r>
            <a:endParaRPr lang="en-MY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MY" dirty="0" err="1">
                <a:solidFill>
                  <a:srgbClr val="FF0000"/>
                </a:solidFill>
                <a:latin typeface="Consolas" panose="020B0609020204030204" pitchFamily="49" charset="0"/>
              </a:rPr>
              <a:t>onPress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MY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en-MY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navigation.navigate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"Details"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 { title: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"Details Page"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})</a:t>
            </a:r>
            <a:r>
              <a:rPr lang="en-MY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MY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MY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AB62ABB-171E-4AB8-AF75-B15E53A3C815}"/>
              </a:ext>
            </a:extLst>
          </p:cNvPr>
          <p:cNvSpPr/>
          <p:nvPr/>
        </p:nvSpPr>
        <p:spPr>
          <a:xfrm rot="5400000">
            <a:off x="6441227" y="3450823"/>
            <a:ext cx="301333" cy="144239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B122F-A632-4CD5-BA59-B304F9085DED}"/>
              </a:ext>
            </a:extLst>
          </p:cNvPr>
          <p:cNvSpPr txBox="1"/>
          <p:nvPr/>
        </p:nvSpPr>
        <p:spPr>
          <a:xfrm>
            <a:off x="6222657" y="3443438"/>
            <a:ext cx="73847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Route</a:t>
            </a:r>
            <a:endParaRPr lang="en-MY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8F6E3F6-62BA-4BA6-87DF-61DD6F6C7AA1}"/>
              </a:ext>
            </a:extLst>
          </p:cNvPr>
          <p:cNvSpPr/>
          <p:nvPr/>
        </p:nvSpPr>
        <p:spPr>
          <a:xfrm rot="5400000">
            <a:off x="8904031" y="2664417"/>
            <a:ext cx="301333" cy="301520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5E30C6-6536-46AB-A361-D3421B837EF4}"/>
              </a:ext>
            </a:extLst>
          </p:cNvPr>
          <p:cNvSpPr txBox="1"/>
          <p:nvPr/>
        </p:nvSpPr>
        <p:spPr>
          <a:xfrm>
            <a:off x="8430039" y="3397828"/>
            <a:ext cx="124931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Parameters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79564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– Components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14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901E5-F621-481C-81BC-1C812E82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884"/>
            <a:ext cx="5386496" cy="435133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3"/>
              </a:rPr>
              <a:t>https://reactnative.dev/docs/components-and-apis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https://github.com/react-native-community/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https://reactnative.directory/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https://reactnativeelements.com/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MY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64BBE-76C6-4738-A0F5-E67DD63EA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696" y="1559128"/>
            <a:ext cx="5415536" cy="3488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1096E-1C85-40F5-AD29-2F72FCEE3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8969" y="4076366"/>
            <a:ext cx="4620825" cy="2645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046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15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782C2-C486-4C65-A4F9-0201FE102025}"/>
              </a:ext>
            </a:extLst>
          </p:cNvPr>
          <p:cNvSpPr txBox="1"/>
          <p:nvPr/>
        </p:nvSpPr>
        <p:spPr>
          <a:xfrm>
            <a:off x="4377813" y="2318097"/>
            <a:ext cx="34363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DEMO</a:t>
            </a:r>
          </a:p>
          <a:p>
            <a:pPr algn="ctr"/>
            <a:r>
              <a:rPr lang="en-US" sz="9600" dirty="0"/>
              <a:t>P6</a:t>
            </a:r>
            <a:endParaRPr lang="en-MY" sz="9600" dirty="0"/>
          </a:p>
        </p:txBody>
      </p:sp>
    </p:spTree>
    <p:extLst>
      <p:ext uri="{BB962C8B-B14F-4D97-AF65-F5344CB8AC3E}">
        <p14:creationId xmlns:p14="http://schemas.microsoft.com/office/powerpoint/2010/main" val="70893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- Networking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16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901E5-F621-481C-81BC-1C812E82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61" y="1888952"/>
            <a:ext cx="6194367" cy="4351338"/>
          </a:xfrm>
        </p:spPr>
        <p:txBody>
          <a:bodyPr/>
          <a:lstStyle/>
          <a:p>
            <a:r>
              <a:rPr lang="en-US" dirty="0"/>
              <a:t>React Native supports the FETCH API</a:t>
            </a:r>
          </a:p>
          <a:p>
            <a:r>
              <a:rPr lang="en-US" dirty="0"/>
              <a:t>Non-SSL request are blocked by default</a:t>
            </a:r>
          </a:p>
          <a:p>
            <a:endParaRPr lang="en-US" dirty="0"/>
          </a:p>
          <a:p>
            <a:r>
              <a:rPr lang="en-US" dirty="0"/>
              <a:t>Android-  set `</a:t>
            </a:r>
            <a:r>
              <a:rPr lang="en-US" dirty="0" err="1"/>
              <a:t>usesCleartextTraffic</a:t>
            </a:r>
            <a:r>
              <a:rPr lang="en-US" dirty="0"/>
              <a:t>` in manifest</a:t>
            </a:r>
          </a:p>
          <a:p>
            <a:r>
              <a:rPr lang="en-US" dirty="0"/>
              <a:t>IOS – add Transport Security exception</a:t>
            </a:r>
          </a:p>
          <a:p>
            <a:endParaRPr lang="en-MY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6271EF-BE50-405B-AFBA-BEB10300AF0A}"/>
              </a:ext>
            </a:extLst>
          </p:cNvPr>
          <p:cNvSpPr/>
          <p:nvPr/>
        </p:nvSpPr>
        <p:spPr>
          <a:xfrm>
            <a:off x="6679276" y="1825625"/>
            <a:ext cx="55127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fetch(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'http://localhost:3000/basket/1'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method: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headers: {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Accept: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'application/json'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'application/json'</a:t>
            </a:r>
            <a:endParaRPr lang="en-MY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body: 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MY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quantity: </a:t>
            </a:r>
            <a:r>
              <a:rPr lang="en-MY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endParaRPr lang="en-MY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MY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81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– Embedded Database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17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901E5-F621-481C-81BC-1C812E82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  <a:p>
            <a:pPr lvl="1"/>
            <a:r>
              <a:rPr lang="en-US" dirty="0"/>
              <a:t>Actively maintained and developed</a:t>
            </a:r>
          </a:p>
          <a:p>
            <a:pPr lvl="1"/>
            <a:r>
              <a:rPr lang="en-US" dirty="0"/>
              <a:t>Embedded relational database </a:t>
            </a:r>
          </a:p>
          <a:p>
            <a:pPr lvl="1"/>
            <a:r>
              <a:rPr lang="en-US" dirty="0"/>
              <a:t>Support SQL queries</a:t>
            </a:r>
          </a:p>
          <a:p>
            <a:r>
              <a:rPr lang="en-US" dirty="0"/>
              <a:t>MongoDB Realm</a:t>
            </a:r>
          </a:p>
          <a:p>
            <a:pPr lvl="1"/>
            <a:r>
              <a:rPr lang="en-US" dirty="0" err="1"/>
              <a:t>Mongodb’s</a:t>
            </a:r>
            <a:r>
              <a:rPr lang="en-US" dirty="0"/>
              <a:t> embedded database equivalent</a:t>
            </a:r>
          </a:p>
          <a:p>
            <a:pPr lvl="1"/>
            <a:r>
              <a:rPr lang="en-US" dirty="0"/>
              <a:t>Non-relational</a:t>
            </a:r>
          </a:p>
          <a:p>
            <a:pPr lvl="1"/>
            <a:r>
              <a:rPr lang="en-US" dirty="0"/>
              <a:t>Supports most MongoDB operations</a:t>
            </a:r>
          </a:p>
          <a:p>
            <a:pPr lvl="1"/>
            <a:r>
              <a:rPr lang="en-US" dirty="0"/>
              <a:t>Fairly new</a:t>
            </a:r>
          </a:p>
          <a:p>
            <a:pPr lvl="1"/>
            <a:r>
              <a:rPr lang="en-US" dirty="0"/>
              <a:t>Supports out-of-the box synchronization (</a:t>
            </a:r>
            <a:r>
              <a:rPr lang="en-US" dirty="0" err="1"/>
              <a:t>SaSS</a:t>
            </a:r>
            <a:r>
              <a:rPr lang="en-US" dirty="0"/>
              <a:t>)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37219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– MongoDB Realm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18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901E5-F621-481C-81BC-1C812E82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MongoDB Realm process 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Schema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Create/Open Realm with schema</a:t>
            </a:r>
          </a:p>
          <a:p>
            <a:endParaRPr lang="en-MY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12940-3D2F-45E6-B32E-E8BE68480F4D}"/>
              </a:ext>
            </a:extLst>
          </p:cNvPr>
          <p:cNvSpPr/>
          <p:nvPr/>
        </p:nvSpPr>
        <p:spPr>
          <a:xfrm>
            <a:off x="838200" y="3404334"/>
            <a:ext cx="35494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BookSchema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name: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"books"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properties: {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_id 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MY" dirty="0" err="1">
                <a:solidFill>
                  <a:srgbClr val="A31515"/>
                </a:solidFill>
                <a:latin typeface="Consolas" panose="020B0609020204030204" pitchFamily="49" charset="0"/>
              </a:rPr>
              <a:t>objectId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name: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"string"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path: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"string"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content: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"string"</a:t>
            </a:r>
            <a:endParaRPr lang="en-MY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primaryKey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"_id"</a:t>
            </a:r>
            <a:endParaRPr lang="en-MY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MY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A633F-A92F-444F-8296-E6376426CE8A}"/>
              </a:ext>
            </a:extLst>
          </p:cNvPr>
          <p:cNvSpPr/>
          <p:nvPr/>
        </p:nvSpPr>
        <p:spPr>
          <a:xfrm>
            <a:off x="6096000" y="3431373"/>
            <a:ext cx="50343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realm = </a:t>
            </a:r>
            <a:r>
              <a:rPr lang="en-MY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Realm.open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schema: [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BookSchema,UserSchema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MY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57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– MongoDB Realm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19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901E5-F621-481C-81BC-1C812E82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MongoDB Realm supports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Similar CRUB operations as MongoDB</a:t>
            </a:r>
          </a:p>
          <a:p>
            <a:pPr lvl="1"/>
            <a:r>
              <a:rPr lang="en-US" dirty="0"/>
              <a:t>.query</a:t>
            </a:r>
          </a:p>
          <a:p>
            <a:pPr lvl="1"/>
            <a:r>
              <a:rPr lang="en-US" dirty="0"/>
              <a:t>.create (</a:t>
            </a:r>
            <a:r>
              <a:rPr lang="en-US" dirty="0" err="1"/>
              <a:t>upsert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.delete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Limited Types ( bool, int , double, Decimal128, string date, data, </a:t>
            </a:r>
            <a:r>
              <a:rPr lang="en-US" dirty="0" err="1"/>
              <a:t>objectId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Live Update ( Listener to document 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Realm Sync ( Premium feature )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1481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8C41-6704-4B76-B650-8298D9D42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8557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MY" b="1" dirty="0"/>
              <a:t>Mobile Application with React</a:t>
            </a:r>
            <a:br>
              <a:rPr lang="en-MY" b="1" dirty="0"/>
            </a:br>
            <a:r>
              <a:rPr lang="en-MY" b="1" dirty="0"/>
              <a:t>Native</a:t>
            </a:r>
            <a:br>
              <a:rPr lang="en-MY" dirty="0"/>
            </a:b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AF7DB-AB50-4F06-B7DE-8D981B2F41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29600" y="3182620"/>
            <a:ext cx="3962400" cy="36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– Native modules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20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901E5-F621-481C-81BC-1C812E82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NativeModule</a:t>
            </a:r>
            <a:r>
              <a:rPr lang="en-US" dirty="0"/>
              <a:t> system exposes instances of Java/Objective-C/C++ classes to JavaScript as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modules are available via </a:t>
            </a:r>
            <a:r>
              <a:rPr lang="en-US" dirty="0" err="1"/>
              <a:t>npm</a:t>
            </a:r>
            <a:r>
              <a:rPr lang="en-US" dirty="0"/>
              <a:t> packages:</a:t>
            </a:r>
          </a:p>
          <a:p>
            <a:r>
              <a:rPr lang="en-US" dirty="0"/>
              <a:t>Camera (</a:t>
            </a:r>
            <a:r>
              <a:rPr lang="en-US" dirty="0">
                <a:hlinkClick r:id="rId3"/>
              </a:rPr>
              <a:t>react-native-camera</a:t>
            </a:r>
            <a:r>
              <a:rPr lang="en-US" dirty="0"/>
              <a:t>)</a:t>
            </a:r>
          </a:p>
          <a:p>
            <a:r>
              <a:rPr lang="en-US" dirty="0"/>
              <a:t>Bluetooth (</a:t>
            </a:r>
            <a:r>
              <a:rPr lang="en-US" dirty="0">
                <a:hlinkClick r:id="rId4"/>
              </a:rPr>
              <a:t>react-native-</a:t>
            </a:r>
            <a:r>
              <a:rPr lang="en-US" dirty="0" err="1">
                <a:hlinkClick r:id="rId4"/>
              </a:rPr>
              <a:t>ble</a:t>
            </a:r>
            <a:r>
              <a:rPr lang="en-US" dirty="0">
                <a:hlinkClick r:id="rId4"/>
              </a:rPr>
              <a:t>-</a:t>
            </a:r>
            <a:r>
              <a:rPr lang="en-US" dirty="0" err="1">
                <a:hlinkClick r:id="rId4"/>
              </a:rPr>
              <a:t>plx</a:t>
            </a:r>
            <a:r>
              <a:rPr lang="en-US" dirty="0"/>
              <a:t>)</a:t>
            </a:r>
          </a:p>
          <a:p>
            <a:r>
              <a:rPr lang="en-US" dirty="0"/>
              <a:t>Geolocation (</a:t>
            </a:r>
            <a:r>
              <a:rPr lang="en-US" dirty="0">
                <a:hlinkClick r:id="rId5"/>
              </a:rPr>
              <a:t>react-native-location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More packages can be found </a:t>
            </a:r>
            <a:r>
              <a:rPr lang="en-US" dirty="0">
                <a:hlinkClick r:id="rId6"/>
              </a:rPr>
              <a:t>react-native-community</a:t>
            </a:r>
            <a:endParaRPr lang="en-US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81483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– Native modules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21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3901E5-F621-481C-81BC-1C812E82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44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NativeModule</a:t>
            </a:r>
            <a:r>
              <a:rPr lang="en-US" dirty="0"/>
              <a:t> system exposes instances of Java/Objective-C/C++ classes to JavaScript as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packages can be found </a:t>
            </a:r>
            <a:r>
              <a:rPr lang="en-US" dirty="0">
                <a:hlinkClick r:id="rId3"/>
              </a:rPr>
              <a:t>react-native-community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it doesn’t exist, or existing library is broken. You may have to develop it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79E92-FB51-4638-A35B-A4477D7BA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02" y="1872162"/>
            <a:ext cx="2930698" cy="39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1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22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782C2-C486-4C65-A4F9-0201FE102025}"/>
              </a:ext>
            </a:extLst>
          </p:cNvPr>
          <p:cNvSpPr txBox="1"/>
          <p:nvPr/>
        </p:nvSpPr>
        <p:spPr>
          <a:xfrm>
            <a:off x="4792969" y="2318097"/>
            <a:ext cx="34363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DEMO</a:t>
            </a:r>
          </a:p>
          <a:p>
            <a:pPr algn="ctr"/>
            <a:r>
              <a:rPr lang="en-US" sz="9600" dirty="0"/>
              <a:t>P7</a:t>
            </a:r>
            <a:endParaRPr lang="en-MY" sz="9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6DABA-7178-49CE-89F2-AD7A54474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0" y="1690688"/>
            <a:ext cx="1793758" cy="3587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252D3-3A7C-4601-837F-26BA95463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31" y="2137775"/>
            <a:ext cx="1944859" cy="38897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2F6BA8-F065-43D6-9356-37EF053F3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68" y="3155314"/>
            <a:ext cx="1783080" cy="3566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8959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4245B9-D8C7-4161-A057-49B1DF08F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512" y="2991484"/>
            <a:ext cx="9144000" cy="86550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D80A3-2A2D-4BC9-A19E-0B8CDE6975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3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96795A1-7206-46A3-8664-FE7CF2309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49"/>
            <a:ext cx="6792884" cy="4351338"/>
          </a:xfrm>
        </p:spPr>
        <p:txBody>
          <a:bodyPr>
            <a:normAutofit/>
          </a:bodyPr>
          <a:lstStyle/>
          <a:p>
            <a:r>
              <a:rPr lang="en-MY" sz="3200" dirty="0"/>
              <a:t>Created by Facebook for developing mobile applications</a:t>
            </a:r>
          </a:p>
          <a:p>
            <a:r>
              <a:rPr lang="en-MY" sz="3200" dirty="0"/>
              <a:t>Integration with React which suitable for UI development</a:t>
            </a:r>
          </a:p>
          <a:p>
            <a:r>
              <a:rPr lang="en-MY" sz="3200" dirty="0"/>
              <a:t>Capable of calling underlying mobile API 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3D15A-78A2-4D93-8EBB-1016A3215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77" y="2308818"/>
            <a:ext cx="4603766" cy="30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8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- Features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4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01B5C-E67C-4466-A96A-D71F3A18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Hot reload</a:t>
            </a:r>
          </a:p>
          <a:p>
            <a:r>
              <a:rPr lang="en-US" dirty="0"/>
              <a:t>Single JavaScript codebase</a:t>
            </a:r>
            <a:r>
              <a:rPr lang="en-MY" dirty="0"/>
              <a:t> with native code </a:t>
            </a:r>
            <a:r>
              <a:rPr lang="en-US" dirty="0"/>
              <a:t>rendering</a:t>
            </a:r>
          </a:p>
          <a:p>
            <a:r>
              <a:rPr lang="en-US" dirty="0"/>
              <a:t>Support OTA updates for non-native bundles</a:t>
            </a:r>
          </a:p>
          <a:p>
            <a:r>
              <a:rPr lang="en-US" dirty="0"/>
              <a:t>Tons of community supported / commercial plugins</a:t>
            </a:r>
            <a:endParaRPr lang="en-MY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4F936-0627-4DB6-A5CA-49AD22752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34" y="1932122"/>
            <a:ext cx="4369266" cy="29937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61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5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5C3AF-AB13-412A-9F84-EDE00F3A1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Creating a React Native (Typescript) project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Start Application by</a:t>
            </a:r>
          </a:p>
          <a:p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37E34-FDE0-4F1A-BDDC-4C34C67BB31F}"/>
              </a:ext>
            </a:extLst>
          </p:cNvPr>
          <p:cNvSpPr/>
          <p:nvPr/>
        </p:nvSpPr>
        <p:spPr>
          <a:xfrm>
            <a:off x="3072849" y="4967843"/>
            <a:ext cx="6351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npm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 run start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 run android    OR    </a:t>
            </a:r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MY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run </a:t>
            </a:r>
            <a:r>
              <a:rPr lang="en-MY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ios</a:t>
            </a:r>
            <a:endParaRPr lang="en-MY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888F19-D210-46A6-A9BE-C63336E05773}"/>
              </a:ext>
            </a:extLst>
          </p:cNvPr>
          <p:cNvSpPr/>
          <p:nvPr/>
        </p:nvSpPr>
        <p:spPr>
          <a:xfrm>
            <a:off x="1430581" y="3059084"/>
            <a:ext cx="9635638" cy="369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npx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 react-native 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MyProject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 --template react-native-template-typescript</a:t>
            </a:r>
            <a:endParaRPr lang="en-MY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4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6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5C3AF-AB13-412A-9F84-EDE00F3A1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333"/>
            <a:ext cx="5845233" cy="4351338"/>
          </a:xfrm>
        </p:spPr>
        <p:txBody>
          <a:bodyPr>
            <a:normAutofit/>
          </a:bodyPr>
          <a:lstStyle/>
          <a:p>
            <a:r>
              <a:rPr lang="en-MY" sz="3200" dirty="0"/>
              <a:t>React Native app is a compiled app that is running some JavaScript. </a:t>
            </a:r>
          </a:p>
          <a:p>
            <a:r>
              <a:rPr lang="en-MY" sz="3200" dirty="0"/>
              <a:t>A packager, Metro is used to bundle and compile your application</a:t>
            </a:r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3CF0C3-BD50-412E-BC41-CEFD1837BB2A}"/>
              </a:ext>
            </a:extLst>
          </p:cNvPr>
          <p:cNvSpPr/>
          <p:nvPr/>
        </p:nvSpPr>
        <p:spPr>
          <a:xfrm>
            <a:off x="1102895" y="1521370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npm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 run start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35976-C916-407C-B06D-486736E6E658}"/>
              </a:ext>
            </a:extLst>
          </p:cNvPr>
          <p:cNvSpPr/>
          <p:nvPr/>
        </p:nvSpPr>
        <p:spPr>
          <a:xfrm>
            <a:off x="6683433" y="1493093"/>
            <a:ext cx="2084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pm run android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pm run 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ios</a:t>
            </a:r>
            <a:endParaRPr lang="en-MY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1DA951D-9BAE-4F7B-B463-D394386DA466}"/>
              </a:ext>
            </a:extLst>
          </p:cNvPr>
          <p:cNvSpPr txBox="1">
            <a:spLocks/>
          </p:cNvSpPr>
          <p:nvPr/>
        </p:nvSpPr>
        <p:spPr>
          <a:xfrm>
            <a:off x="6683433" y="2105300"/>
            <a:ext cx="5508567" cy="2823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Installs RN Core and JS virtual machine on the mobile device</a:t>
            </a:r>
          </a:p>
          <a:p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3263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– Tools comparison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7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5C3AF-AB13-412A-9F84-EDE00F3A1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25" y="1341967"/>
            <a:ext cx="9087958" cy="2870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React native CLI</a:t>
            </a:r>
          </a:p>
          <a:p>
            <a:r>
              <a:rPr lang="en-US" sz="3200" dirty="0"/>
              <a:t>Easy to integrate native modules</a:t>
            </a:r>
          </a:p>
          <a:p>
            <a:r>
              <a:rPr lang="en-US" sz="3200" dirty="0"/>
              <a:t>Full control over build process</a:t>
            </a:r>
          </a:p>
          <a:p>
            <a:r>
              <a:rPr lang="en-US" sz="3200" dirty="0"/>
              <a:t>Complicated setup process</a:t>
            </a:r>
          </a:p>
          <a:p>
            <a:r>
              <a:rPr lang="en-US" sz="3200" dirty="0"/>
              <a:t>Basic built-in library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38FC981-0D6F-41B3-9162-BC471CADEEFB}"/>
              </a:ext>
            </a:extLst>
          </p:cNvPr>
          <p:cNvSpPr txBox="1">
            <a:spLocks/>
          </p:cNvSpPr>
          <p:nvPr/>
        </p:nvSpPr>
        <p:spPr>
          <a:xfrm>
            <a:off x="1484725" y="4159347"/>
            <a:ext cx="7968967" cy="3014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EXPO</a:t>
            </a:r>
          </a:p>
          <a:p>
            <a:r>
              <a:rPr lang="en-US" sz="3200" dirty="0"/>
              <a:t>Support Web development out of the box</a:t>
            </a:r>
          </a:p>
          <a:p>
            <a:r>
              <a:rPr lang="en-US" sz="3200" dirty="0"/>
              <a:t>Plenty of built-in libraries</a:t>
            </a:r>
          </a:p>
          <a:p>
            <a:r>
              <a:rPr lang="en-US" sz="3200" dirty="0"/>
              <a:t>Certain native modules requires EXPO to be removed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2D280-D72E-4DE2-B27D-17AB65D92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839" y="1599621"/>
            <a:ext cx="2887688" cy="406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0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– Getting Started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8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06712D-2989-498E-B2CA-C2FE5E446A3B}"/>
              </a:ext>
            </a:extLst>
          </p:cNvPr>
          <p:cNvSpPr/>
          <p:nvPr/>
        </p:nvSpPr>
        <p:spPr>
          <a:xfrm>
            <a:off x="4455142" y="1710217"/>
            <a:ext cx="707349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React </a:t>
            </a:r>
            <a:r>
              <a:rPr lang="en-MY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MY" sz="1400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MY" sz="14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{ </a:t>
            </a:r>
            <a:r>
              <a:rPr lang="en-MY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StyleSheet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MY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SafeAreaView,Text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, View } </a:t>
            </a:r>
            <a:r>
              <a:rPr lang="en-MY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MY" sz="1400" dirty="0">
                <a:solidFill>
                  <a:srgbClr val="A31515"/>
                </a:solidFill>
                <a:latin typeface="Consolas" panose="020B0609020204030204" pitchFamily="49" charset="0"/>
              </a:rPr>
              <a:t>'react-native'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MY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App = () </a:t>
            </a:r>
            <a:r>
              <a:rPr lang="en-MY" sz="1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MY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MY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MY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SafeAreaView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MY" sz="14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MY" sz="140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MY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styles.container</a:t>
            </a:r>
            <a:r>
              <a:rPr lang="en-MY" sz="1400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MY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MY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MY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&lt;View&gt;</a:t>
            </a:r>
            <a:endParaRPr lang="en-MY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MY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&lt;Text&gt;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Hello world</a:t>
            </a:r>
            <a:r>
              <a:rPr lang="en-MY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&lt;/Text&gt;</a:t>
            </a:r>
            <a:endParaRPr lang="en-MY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MY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&lt;/View&gt;</a:t>
            </a:r>
          </a:p>
          <a:p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        &lt;/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SafeAreaView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MY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MY" sz="14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MY" sz="14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App</a:t>
            </a:r>
          </a:p>
          <a:p>
            <a:b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MY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styles = </a:t>
            </a:r>
            <a:r>
              <a:rPr lang="en-MY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StyleSheet.create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container: {</a:t>
            </a: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flex: </a:t>
            </a:r>
            <a:r>
              <a:rPr lang="en-MY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MY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alignItems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MY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MY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center</a:t>
            </a:r>
            <a:r>
              <a:rPr lang="en-MY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MY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justifyContent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MY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MY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center</a:t>
            </a:r>
            <a:r>
              <a:rPr lang="en-MY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MY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MY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B5A583-0D45-43BD-8B20-8826D54E1D39}"/>
              </a:ext>
            </a:extLst>
          </p:cNvPr>
          <p:cNvSpPr/>
          <p:nvPr/>
        </p:nvSpPr>
        <p:spPr>
          <a:xfrm rot="10800000">
            <a:off x="9191802" y="2364832"/>
            <a:ext cx="301333" cy="144239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A0BDD-61AB-4AE9-ADCC-32A887335C40}"/>
              </a:ext>
            </a:extLst>
          </p:cNvPr>
          <p:cNvSpPr txBox="1"/>
          <p:nvPr/>
        </p:nvSpPr>
        <p:spPr>
          <a:xfrm>
            <a:off x="9662160" y="2861879"/>
            <a:ext cx="186647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React Component</a:t>
            </a:r>
            <a:endParaRPr lang="en-MY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954B85F-EC4E-475A-95E8-E9915B993D11}"/>
              </a:ext>
            </a:extLst>
          </p:cNvPr>
          <p:cNvSpPr/>
          <p:nvPr/>
        </p:nvSpPr>
        <p:spPr>
          <a:xfrm rot="10800000">
            <a:off x="9241679" y="4402402"/>
            <a:ext cx="301333" cy="144239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902B9-8AB5-40E3-AA83-F7E3B39410CC}"/>
              </a:ext>
            </a:extLst>
          </p:cNvPr>
          <p:cNvSpPr txBox="1"/>
          <p:nvPr/>
        </p:nvSpPr>
        <p:spPr>
          <a:xfrm>
            <a:off x="9869279" y="4938935"/>
            <a:ext cx="80823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Styling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97133-6ABA-47C0-9E58-8CAEED83F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050" y="1476763"/>
            <a:ext cx="2501128" cy="5016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834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A8B8-3CE9-481C-965E-5AD11B11DA5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React Native - Layout</a:t>
            </a:r>
            <a:endParaRPr lang="en-MY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33DA64-C4B9-4EF6-9E6D-2FD938573C15}"/>
              </a:ext>
            </a:extLst>
          </p:cNvPr>
          <p:cNvCxnSpPr/>
          <p:nvPr/>
        </p:nvCxnSpPr>
        <p:spPr>
          <a:xfrm>
            <a:off x="838200" y="136497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04C7-188F-4221-B551-866904EC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95" y="6356349"/>
            <a:ext cx="340894" cy="365125"/>
          </a:xfrm>
        </p:spPr>
        <p:txBody>
          <a:bodyPr/>
          <a:lstStyle/>
          <a:p>
            <a:fld id="{FE8B8BA0-8967-4BBA-817B-F81B371D30A3}" type="slidenum">
              <a:rPr lang="en-MY" smtClean="0"/>
              <a:t>9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91D3B-F15F-4C39-9F4A-3667FA18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62160" y="5992495"/>
            <a:ext cx="1691640" cy="8655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5C3AF-AB13-412A-9F84-EDE00F3A1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Recommended layout model – Flexbox</a:t>
            </a:r>
          </a:p>
          <a:p>
            <a:r>
              <a:rPr lang="en-US" sz="3200" dirty="0"/>
              <a:t> `</a:t>
            </a:r>
            <a:r>
              <a:rPr lang="en-MY" sz="3200" dirty="0"/>
              <a:t>flex` will define how components fills over available spaces</a:t>
            </a:r>
          </a:p>
          <a:p>
            <a:r>
              <a:rPr lang="en-MY" sz="3200" dirty="0"/>
              <a:t> `</a:t>
            </a:r>
            <a:r>
              <a:rPr lang="en-MY" sz="3200" dirty="0" err="1"/>
              <a:t>flexDirection</a:t>
            </a:r>
            <a:r>
              <a:rPr lang="en-MY" sz="3200" dirty="0"/>
              <a:t>`  defines the layout direction. 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4BC8D-BA0A-40BC-9094-2233F95FF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08" y="3591072"/>
            <a:ext cx="3010871" cy="31393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09A98B-0762-44CB-8516-36821826CAF4}"/>
              </a:ext>
            </a:extLst>
          </p:cNvPr>
          <p:cNvSpPr/>
          <p:nvPr/>
        </p:nvSpPr>
        <p:spPr>
          <a:xfrm>
            <a:off x="5062151" y="3718679"/>
            <a:ext cx="48657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styles = 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StyleSheet.create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container: {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flex: </a:t>
            </a:r>
            <a:r>
              <a:rPr lang="en-MY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alignItems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MY" dirty="0" err="1">
                <a:solidFill>
                  <a:srgbClr val="A31515"/>
                </a:solidFill>
                <a:latin typeface="Consolas" panose="020B0609020204030204" pitchFamily="49" charset="0"/>
              </a:rPr>
              <a:t>center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justifyContent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MY" dirty="0" err="1">
                <a:solidFill>
                  <a:srgbClr val="A31515"/>
                </a:solidFill>
                <a:latin typeface="Consolas" panose="020B0609020204030204" pitchFamily="49" charset="0"/>
              </a:rPr>
              <a:t>center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content: {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flex: </a:t>
            </a:r>
            <a:r>
              <a:rPr lang="en-MY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MY" dirty="0" err="1">
                <a:solidFill>
                  <a:srgbClr val="000000"/>
                </a:solidFill>
                <a:latin typeface="Consolas" panose="020B0609020204030204" pitchFamily="49" charset="0"/>
              </a:rPr>
              <a:t>flexDirection</a:t>
            </a:r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MY" dirty="0">
                <a:solidFill>
                  <a:srgbClr val="A31515"/>
                </a:solidFill>
                <a:latin typeface="Consolas" panose="020B0609020204030204" pitchFamily="49" charset="0"/>
              </a:rPr>
              <a:t>'column'</a:t>
            </a:r>
            <a:endParaRPr lang="en-MY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MY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MY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39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13828</TotalTime>
  <Words>677</Words>
  <Application>Microsoft Office PowerPoint</Application>
  <PresentationFormat>Widescreen</PresentationFormat>
  <Paragraphs>214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Office Theme</vt:lpstr>
      <vt:lpstr>Short Course Material </vt:lpstr>
      <vt:lpstr>Mobile Application with React Native </vt:lpstr>
      <vt:lpstr>React Native</vt:lpstr>
      <vt:lpstr>React Native - Features</vt:lpstr>
      <vt:lpstr>React Native</vt:lpstr>
      <vt:lpstr>React Native</vt:lpstr>
      <vt:lpstr>React Native – Tools comparison</vt:lpstr>
      <vt:lpstr>React Native – Getting Started</vt:lpstr>
      <vt:lpstr>React Native - Layout</vt:lpstr>
      <vt:lpstr>React Native - Components</vt:lpstr>
      <vt:lpstr>React Native - Navigation</vt:lpstr>
      <vt:lpstr>React Native - Navigation</vt:lpstr>
      <vt:lpstr>React Native – Navigation Router</vt:lpstr>
      <vt:lpstr>React Native – Components</vt:lpstr>
      <vt:lpstr>React Native</vt:lpstr>
      <vt:lpstr>React Native - Networking</vt:lpstr>
      <vt:lpstr>React Native – Embedded Database</vt:lpstr>
      <vt:lpstr>React Native – MongoDB Realm</vt:lpstr>
      <vt:lpstr>React Native – MongoDB Realm</vt:lpstr>
      <vt:lpstr>React Native – Native modules</vt:lpstr>
      <vt:lpstr>React Native – Native modules</vt:lpstr>
      <vt:lpstr>React Native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 </dc:title>
  <dc:creator>Jason HsienMing Yong</dc:creator>
  <cp:lastModifiedBy>Jason HsienMing Yong</cp:lastModifiedBy>
  <cp:revision>390</cp:revision>
  <dcterms:created xsi:type="dcterms:W3CDTF">2021-07-05T05:43:11Z</dcterms:created>
  <dcterms:modified xsi:type="dcterms:W3CDTF">2021-09-10T08:35:34Z</dcterms:modified>
</cp:coreProperties>
</file>